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322" r:id="rId4"/>
    <p:sldId id="262" r:id="rId5"/>
    <p:sldId id="316" r:id="rId6"/>
    <p:sldId id="319" r:id="rId7"/>
    <p:sldId id="323" r:id="rId8"/>
    <p:sldId id="297" r:id="rId9"/>
    <p:sldId id="307" r:id="rId10"/>
    <p:sldId id="310" r:id="rId11"/>
    <p:sldId id="320" r:id="rId12"/>
    <p:sldId id="324" r:id="rId13"/>
    <p:sldId id="277" r:id="rId14"/>
    <p:sldId id="313" r:id="rId15"/>
    <p:sldId id="325" r:id="rId16"/>
    <p:sldId id="302" r:id="rId17"/>
    <p:sldId id="265" r:id="rId18"/>
    <p:sldId id="328" r:id="rId19"/>
    <p:sldId id="329" r:id="rId20"/>
    <p:sldId id="268" r:id="rId21"/>
    <p:sldId id="267" r:id="rId22"/>
    <p:sldId id="301" r:id="rId23"/>
    <p:sldId id="309" r:id="rId24"/>
    <p:sldId id="326" r:id="rId25"/>
    <p:sldId id="275" r:id="rId26"/>
    <p:sldId id="272" r:id="rId27"/>
    <p:sldId id="293" r:id="rId28"/>
    <p:sldId id="299" r:id="rId29"/>
    <p:sldId id="327" r:id="rId30"/>
    <p:sldId id="291" r:id="rId31"/>
    <p:sldId id="306" r:id="rId32"/>
    <p:sldId id="289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ffany Archibald" initials="TA" lastIdx="2" clrIdx="0"/>
  <p:cmAuthor id="1" name="Sharon Belle" initials="SB" lastIdx="9" clrIdx="1"/>
  <p:cmAuthor id="2" name="Jacklyn Manley" initials="J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6C7"/>
    <a:srgbClr val="E8EA88"/>
    <a:srgbClr val="43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16" autoAdjust="0"/>
  </p:normalViewPr>
  <p:slideViewPr>
    <p:cSldViewPr>
      <p:cViewPr varScale="1">
        <p:scale>
          <a:sx n="77" d="100"/>
          <a:sy n="77" d="100"/>
        </p:scale>
        <p:origin x="9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8344-0DB4-4DCD-8BA7-6ACABF89E93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046F-F98F-474D-A5CD-681E0B69C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08E8-8B25-412D-95B7-9DEABC622E9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697ED-D239-431B-A47B-8828603D6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igna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9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PPO has</a:t>
            </a:r>
            <a:r>
              <a:rPr lang="en-US" baseline="0" dirty="0" smtClean="0"/>
              <a:t> copays, deductible and co-insurance</a:t>
            </a:r>
          </a:p>
          <a:p>
            <a:r>
              <a:rPr lang="en-US" baseline="0" dirty="0" smtClean="0"/>
              <a:t>No vision provision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HDHP</a:t>
            </a:r>
            <a:r>
              <a:rPr lang="en-US" baseline="0" dirty="0" smtClean="0"/>
              <a:t> with deductibles and co-insurance </a:t>
            </a:r>
          </a:p>
          <a:p>
            <a:r>
              <a:rPr lang="en-US" baseline="0" dirty="0" smtClean="0"/>
              <a:t>Benefits brochure can be used to compare the medical insurance plans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3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 that this is available resource</a:t>
            </a:r>
            <a:r>
              <a:rPr lang="en-US" baseline="0" dirty="0" smtClean="0"/>
              <a:t>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Important Note: </a:t>
            </a:r>
            <a:r>
              <a:rPr lang="en-US" dirty="0" smtClean="0"/>
              <a:t>If you currently have a traditional FSA and enroll into the High Deductible for 2021, you MUST use all funds by December 31,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DCA is</a:t>
            </a:r>
            <a:r>
              <a:rPr lang="en-US" baseline="0" dirty="0" smtClean="0"/>
              <a:t> pre-tax deduction to use for child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1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Qualifying event = 31 days</a:t>
            </a:r>
            <a:r>
              <a:rPr lang="en-US" baseline="0" dirty="0" smtClean="0"/>
              <a:t> from date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4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Complete at your convenience through the payroll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Assistance available during</a:t>
            </a:r>
            <a:r>
              <a:rPr lang="en-US" altLang="en-US" sz="1800" baseline="0" dirty="0" smtClean="0"/>
              <a:t> Health Fair/Flu shot clinics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800" baseline="0" dirty="0" smtClean="0"/>
              <a:t>Outside of a qualifying life event, this is the only time you can make changes to your plans and/or dependents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9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can get into payroll portal prior to OE</a:t>
            </a:r>
          </a:p>
          <a:p>
            <a:r>
              <a:rPr lang="en-US" dirty="0" smtClean="0"/>
              <a:t>If you are unable to access the portal, send</a:t>
            </a:r>
            <a:r>
              <a:rPr lang="en-US" baseline="0" dirty="0" smtClean="0"/>
              <a:t> email to HR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notes about how to access assistance</a:t>
            </a:r>
          </a:p>
          <a:p>
            <a:r>
              <a:rPr lang="en-US" dirty="0" smtClean="0"/>
              <a:t>Add</a:t>
            </a:r>
            <a:r>
              <a:rPr lang="en-US" baseline="0" dirty="0" smtClean="0"/>
              <a:t> notes about how to make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BRING:</a:t>
            </a:r>
          </a:p>
          <a:p>
            <a:pPr lvl="1"/>
            <a:r>
              <a:rPr lang="en-US" dirty="0" smtClean="0"/>
              <a:t>MEDICAL INSURANCE CARD </a:t>
            </a:r>
          </a:p>
          <a:p>
            <a:pPr lvl="1"/>
            <a:r>
              <a:rPr lang="en-US" dirty="0" smtClean="0"/>
              <a:t>MEDIC ID BADGE</a:t>
            </a:r>
          </a:p>
          <a:p>
            <a:r>
              <a:rPr lang="en-US" dirty="0" smtClean="0"/>
              <a:t>Located in CLASSROOMS 117A/B</a:t>
            </a:r>
          </a:p>
          <a:p>
            <a:pPr lvl="1"/>
            <a:r>
              <a:rPr lang="en-US" dirty="0" smtClean="0"/>
              <a:t>Appointment must be scheduled – link will be sent out</a:t>
            </a:r>
          </a:p>
          <a:p>
            <a:pPr lvl="1"/>
            <a:r>
              <a:rPr lang="en-US" dirty="0" smtClean="0"/>
              <a:t>Must wear PPE and properly distance</a:t>
            </a:r>
          </a:p>
          <a:p>
            <a:r>
              <a:rPr lang="en-US" dirty="0" smtClean="0"/>
              <a:t>If unable to attend one of the clinics, you must provide verification of flu shot or declination documentation </a:t>
            </a:r>
          </a:p>
          <a:p>
            <a:pPr lvl="1"/>
            <a:r>
              <a:rPr lang="en-US" sz="2900" b="1" dirty="0" smtClean="0"/>
              <a:t>Must be received by 10/23/2020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notes YOU ARE HERE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discounted premiums this year</a:t>
            </a:r>
          </a:p>
          <a:p>
            <a:r>
              <a:rPr lang="en-US" dirty="0" smtClean="0"/>
              <a:t>Complete </a:t>
            </a:r>
            <a:r>
              <a:rPr lang="en-US" b="1" dirty="0" smtClean="0"/>
              <a:t>open enrollment </a:t>
            </a:r>
            <a:r>
              <a:rPr lang="en-US" dirty="0" smtClean="0"/>
              <a:t>through payroll portal (full time employees)</a:t>
            </a:r>
          </a:p>
          <a:p>
            <a:r>
              <a:rPr lang="en-US" dirty="0" smtClean="0"/>
              <a:t>Complete </a:t>
            </a:r>
            <a:r>
              <a:rPr lang="en-US" b="1" dirty="0" smtClean="0"/>
              <a:t>on-line Health Risk Assessment </a:t>
            </a:r>
            <a:r>
              <a:rPr lang="en-US" dirty="0" smtClean="0"/>
              <a:t>through </a:t>
            </a:r>
            <a:r>
              <a:rPr lang="en-US" dirty="0" smtClean="0">
                <a:hlinkClick r:id="rId3"/>
              </a:rPr>
              <a:t>www.bluecrossnc.com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HRA will request biometrics information.  You can leave these questions blank to complete the questionnaire. </a:t>
            </a:r>
          </a:p>
          <a:p>
            <a:r>
              <a:rPr lang="en-US" dirty="0" smtClean="0"/>
              <a:t>Receive </a:t>
            </a:r>
            <a:r>
              <a:rPr lang="en-US" b="1" dirty="0" smtClean="0"/>
              <a:t>flu shot </a:t>
            </a:r>
            <a:r>
              <a:rPr lang="en-US" dirty="0" smtClean="0"/>
              <a:t>or provide declination documentation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Standard and Enhanced options offered for both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97ED-D239-431B-A47B-8828603D65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514338" indent="-514338">
              <a:buClr>
                <a:srgbClr val="437EB6"/>
              </a:buClr>
              <a:buFontTx/>
              <a:buBlip>
                <a:blip r:embed="rId2"/>
              </a:buBlip>
              <a:defRPr>
                <a:latin typeface="Eras Medium ITC" panose="020B0602030504020804" pitchFamily="34" charset="0"/>
              </a:defRPr>
            </a:lvl1pPr>
            <a:lvl2pPr>
              <a:buClr>
                <a:srgbClr val="437EB6"/>
              </a:buClr>
              <a:defRPr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 marL="342891" indent="-342891">
              <a:buClr>
                <a:srgbClr val="437EB6"/>
              </a:buClr>
              <a:buFontTx/>
              <a:buBlip>
                <a:blip r:embed="rId2"/>
              </a:buBlip>
              <a:defRPr>
                <a:latin typeface="Eras Medium ITC" panose="020B0602030504020804" pitchFamily="34" charset="0"/>
              </a:defRPr>
            </a:lvl1pPr>
            <a:lvl2pPr>
              <a:buClr>
                <a:srgbClr val="437EB6"/>
              </a:buClr>
              <a:defRPr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Tx/>
              <a:buBlip>
                <a:blip r:embed="rId2"/>
              </a:buBlip>
              <a:defRPr baseline="0">
                <a:latin typeface="Eras Medium ITC" panose="020B0602030504020804" pitchFamily="34" charset="0"/>
              </a:defRPr>
            </a:lvl1pPr>
            <a:lvl2pPr marL="742932" indent="-285744">
              <a:buClr>
                <a:srgbClr val="437EB6"/>
              </a:buClr>
              <a:buFont typeface="Wingdings" panose="05000000000000000000" pitchFamily="2" charset="2"/>
              <a:buChar char="§"/>
              <a:defRPr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457201"/>
            <a:ext cx="11988800" cy="914400"/>
          </a:xfrm>
        </p:spPr>
        <p:txBody>
          <a:bodyPr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</a:lstStyle>
          <a:p>
            <a:fld id="{7432680F-8310-4770-AE6F-7F456A269EF1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</a:lstStyle>
          <a:p>
            <a:fld id="{C8C4E065-08B1-4577-BDB9-FE3C467452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4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 baseline="0"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cap="none" baseline="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 marL="342891" indent="-342891">
              <a:buFontTx/>
              <a:buBlip>
                <a:blip r:embed="rId2"/>
              </a:buBlip>
              <a:defRPr sz="2800" baseline="0">
                <a:latin typeface="Eras Medium ITC" panose="020B0602030504020804" pitchFamily="34" charset="0"/>
              </a:defRPr>
            </a:lvl1pPr>
            <a:lvl2pPr marL="742932" indent="-285744">
              <a:buClr>
                <a:srgbClr val="437EB6"/>
              </a:buClr>
              <a:buFont typeface="Wingdings" panose="05000000000000000000" pitchFamily="2" charset="2"/>
              <a:buChar char="§"/>
              <a:defRPr sz="2400"/>
            </a:lvl2pPr>
            <a:lvl3pPr>
              <a:buClr>
                <a:srgbClr val="437EB6"/>
              </a:buClr>
              <a:defRPr sz="2000"/>
            </a:lvl3pPr>
            <a:lvl4pPr>
              <a:buClr>
                <a:srgbClr val="437EB6"/>
              </a:buClr>
              <a:defRPr sz="1800"/>
            </a:lvl4pPr>
            <a:lvl5pPr>
              <a:buClr>
                <a:srgbClr val="437EB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 marL="342891" indent="-342891">
              <a:buFontTx/>
              <a:buBlip>
                <a:blip r:embed="rId2"/>
              </a:buBlip>
              <a:defRPr sz="2800" baseline="0">
                <a:latin typeface="Eras Medium ITC" panose="020B0602030504020804" pitchFamily="34" charset="0"/>
              </a:defRPr>
            </a:lvl1pPr>
            <a:lvl2pPr marL="800080" indent="-342891">
              <a:buClr>
                <a:srgbClr val="437EB6"/>
              </a:buClr>
              <a:buFont typeface="Wingdings" panose="05000000000000000000" pitchFamily="2" charset="2"/>
              <a:buChar char="§"/>
              <a:defRPr sz="2400" baseline="0"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 sz="2000" baseline="0"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latin typeface="Eras Medium ITC" panose="020B06020305040208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891" indent="-342891">
              <a:buClr>
                <a:srgbClr val="437EB6"/>
              </a:buClr>
              <a:buFontTx/>
              <a:buBlip>
                <a:blip r:embed="rId2"/>
              </a:buBlip>
              <a:defRPr sz="2000" baseline="0">
                <a:latin typeface="Eras Medium ITC" panose="020B0602030504020804" pitchFamily="34" charset="0"/>
              </a:defRPr>
            </a:lvl1pPr>
            <a:lvl2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 sz="1600" baseline="0"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 sz="1600" baseline="0">
                <a:latin typeface="Eras Medium ITC" panose="020B06020305040208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latin typeface="Eras Medium ITC" panose="020B06020305040208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 marL="342891" indent="-342891">
              <a:buClr>
                <a:srgbClr val="437EB6"/>
              </a:buClr>
              <a:buFontTx/>
              <a:buBlip>
                <a:blip r:embed="rId2"/>
              </a:buBlip>
              <a:defRPr sz="2000" baseline="0">
                <a:latin typeface="Eras Medium ITC" panose="020B0602030504020804" pitchFamily="34" charset="0"/>
              </a:defRPr>
            </a:lvl1pPr>
            <a:lvl2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 sz="1800" baseline="0"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 sz="1600" baseline="0"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 sz="1600" baseline="0">
                <a:latin typeface="Eras Medium ITC" panose="020B06020305040208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 marL="342891" indent="-342891">
              <a:buClr>
                <a:srgbClr val="437EB6"/>
              </a:buClr>
              <a:buFontTx/>
              <a:buBlip>
                <a:blip r:embed="rId2"/>
              </a:buBlip>
              <a:defRPr sz="3200" baseline="0">
                <a:latin typeface="Eras Medium ITC" panose="020B0602030504020804" pitchFamily="34" charset="0"/>
              </a:defRPr>
            </a:lvl1pPr>
            <a:lvl2pPr>
              <a:buClr>
                <a:srgbClr val="437EB6"/>
              </a:buClr>
              <a:defRPr sz="2800" baseline="0">
                <a:latin typeface="Eras Medium ITC" panose="020B0602030504020804" pitchFamily="34" charset="0"/>
              </a:defRPr>
            </a:lvl2pPr>
            <a:lvl3pPr>
              <a:buClr>
                <a:srgbClr val="437EB6"/>
              </a:buClr>
              <a:defRPr sz="2400" baseline="0">
                <a:latin typeface="Eras Medium ITC" panose="020B0602030504020804" pitchFamily="34" charset="0"/>
              </a:defRPr>
            </a:lvl3pPr>
            <a:lvl4pPr>
              <a:buClr>
                <a:srgbClr val="437EB6"/>
              </a:buClr>
              <a:defRPr sz="2000" baseline="0">
                <a:latin typeface="Eras Medium ITC" panose="020B0602030504020804" pitchFamily="34" charset="0"/>
              </a:defRPr>
            </a:lvl4pPr>
            <a:lvl5pPr>
              <a:buClr>
                <a:srgbClr val="437EB6"/>
              </a:buClr>
              <a:defRPr sz="2000" baseline="0">
                <a:latin typeface="Eras Medium ITC" panose="020B06020305040208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u="sng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680F-8310-4770-AE6F-7F456A269EF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E065-08B1-4577-BDB9-FE3C4674525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4" y="6351750"/>
            <a:ext cx="7350321" cy="446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6442521"/>
            <a:ext cx="1422403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6" r:id="rId7"/>
    <p:sldLayoutId id="2147483654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Resources@medic911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stor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astor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970700">
            <a:off x="2277767" y="3945387"/>
            <a:ext cx="680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  <a:cs typeface="Arial" panose="020B0604020202020204" pitchFamily="34" charset="0"/>
              </a:rPr>
              <a:t>Employee Education Session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  <a:cs typeface="Arial" panose="020B0604020202020204" pitchFamily="34" charset="0"/>
              </a:rPr>
              <a:t>2021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  <a:cs typeface="Arial" panose="020B0604020202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9465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SHOT CLINIC LOCATION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1600" y="1219200"/>
            <a:ext cx="1066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 to Parking Lot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124200" y="2667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112909"/>
            <a:ext cx="6781800" cy="49830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5486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Lobby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1143000"/>
            <a:ext cx="1600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2438400"/>
            <a:ext cx="1600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5253335"/>
            <a:ext cx="831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FLU SHOT CLINIC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1828800"/>
            <a:ext cx="4572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8534400" y="5233690"/>
            <a:ext cx="381000" cy="3810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22098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648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discounted wellness rate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Open </a:t>
            </a:r>
            <a:r>
              <a:rPr lang="en-US" b="1" dirty="0" smtClean="0"/>
              <a:t>Enrollment</a:t>
            </a:r>
          </a:p>
          <a:p>
            <a:r>
              <a:rPr lang="en-US" b="1" dirty="0"/>
              <a:t>O</a:t>
            </a:r>
            <a:r>
              <a:rPr lang="en-US" b="1" dirty="0" smtClean="0"/>
              <a:t>n-line </a:t>
            </a:r>
            <a:r>
              <a:rPr lang="en-US" b="1" dirty="0"/>
              <a:t>Health Risk Assessment </a:t>
            </a:r>
            <a:r>
              <a:rPr lang="en-US" b="1" dirty="0" smtClean="0"/>
              <a:t>(BCBS)</a:t>
            </a:r>
          </a:p>
          <a:p>
            <a:r>
              <a:rPr lang="en-US" b="1" smtClean="0"/>
              <a:t>Flu </a:t>
            </a:r>
            <a:r>
              <a:rPr lang="en-US" b="1" smtClean="0"/>
              <a:t>shot</a:t>
            </a:r>
          </a:p>
          <a:p>
            <a:pPr marL="0" indent="0">
              <a:buNone/>
            </a:pPr>
            <a:endParaRPr lang="en-US" b="1" smtClean="0"/>
          </a:p>
          <a:p>
            <a:r>
              <a:rPr lang="en-US" b="1" dirty="0" smtClean="0"/>
              <a:t>Biometrics </a:t>
            </a:r>
            <a:r>
              <a:rPr lang="en-US" b="1" dirty="0"/>
              <a:t>NOT REQUIRED for discounted premiums this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All items must be completed by 10/23/2020</a:t>
            </a:r>
          </a:p>
          <a:p>
            <a:r>
              <a:rPr lang="en-US" b="1" dirty="0" smtClean="0"/>
              <a:t>Submit flu shot verification via email </a:t>
            </a:r>
            <a:r>
              <a:rPr lang="en-US" b="1" dirty="0" smtClean="0">
                <a:hlinkClick r:id="rId3"/>
              </a:rPr>
              <a:t>HumanResources@medic911.com</a:t>
            </a:r>
            <a:r>
              <a:rPr lang="en-US" b="1" dirty="0" smtClean="0"/>
              <a:t> or drop in HR Lockbox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Dental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Dental </a:t>
            </a:r>
          </a:p>
          <a:p>
            <a:pPr lvl="1"/>
            <a:r>
              <a:rPr lang="en-US" altLang="en-US" dirty="0"/>
              <a:t>Remains with </a:t>
            </a:r>
            <a:r>
              <a:rPr lang="en-US" altLang="en-US" dirty="0" smtClean="0"/>
              <a:t>CIGNA; no ID card </a:t>
            </a:r>
            <a:endParaRPr lang="en-US" altLang="en-US" dirty="0"/>
          </a:p>
          <a:p>
            <a:pPr lvl="1"/>
            <a:r>
              <a:rPr lang="en-US" altLang="en-US" b="1" dirty="0" smtClean="0"/>
              <a:t>Small increase </a:t>
            </a:r>
            <a:r>
              <a:rPr lang="en-US" altLang="en-US" dirty="0" smtClean="0"/>
              <a:t>to </a:t>
            </a:r>
            <a:r>
              <a:rPr lang="en-US" altLang="en-US" dirty="0"/>
              <a:t>premiums</a:t>
            </a:r>
          </a:p>
          <a:p>
            <a:pPr lvl="1"/>
            <a:r>
              <a:rPr lang="en-US" altLang="en-US" dirty="0"/>
              <a:t>No changes in plans or </a:t>
            </a:r>
            <a:r>
              <a:rPr lang="en-US" altLang="en-US" dirty="0" smtClean="0"/>
              <a:t>coverage</a:t>
            </a:r>
          </a:p>
          <a:p>
            <a:r>
              <a:rPr lang="en-US" altLang="en-US" dirty="0" smtClean="0"/>
              <a:t>Vision</a:t>
            </a:r>
            <a:endParaRPr lang="en-US" altLang="en-US" dirty="0"/>
          </a:p>
          <a:p>
            <a:pPr lvl="1"/>
            <a:r>
              <a:rPr lang="en-US" altLang="en-US" dirty="0"/>
              <a:t>Remains with United </a:t>
            </a:r>
            <a:r>
              <a:rPr lang="en-US" altLang="en-US" dirty="0" smtClean="0"/>
              <a:t>HealthCare; no ID card</a:t>
            </a:r>
            <a:endParaRPr lang="en-US" altLang="en-US" dirty="0"/>
          </a:p>
          <a:p>
            <a:pPr lvl="1"/>
            <a:r>
              <a:rPr lang="en-US" altLang="en-US" dirty="0"/>
              <a:t>No changes in premiums</a:t>
            </a:r>
          </a:p>
          <a:p>
            <a:pPr lvl="1"/>
            <a:r>
              <a:rPr lang="en-US" altLang="en-US" dirty="0" smtClean="0"/>
              <a:t>No </a:t>
            </a:r>
            <a:r>
              <a:rPr lang="en-US" altLang="en-US" dirty="0"/>
              <a:t>changes in plans or coverage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2" y="1242949"/>
            <a:ext cx="8229600" cy="114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2020 Dental Rates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66032"/>
              </p:ext>
            </p:extLst>
          </p:nvPr>
        </p:nvGraphicFramePr>
        <p:xfrm>
          <a:off x="2133600" y="1905000"/>
          <a:ext cx="8077204" cy="990600"/>
        </p:xfrm>
        <a:graphic>
          <a:graphicData uri="http://schemas.openxmlformats.org/drawingml/2006/table">
            <a:tbl>
              <a:tblPr/>
              <a:tblGrid>
                <a:gridCol w="27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0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- 24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</a:t>
                      </a: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Plan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$15.45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$12.56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$24.70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Enhanced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$3.93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$25.38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$20.63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$40.57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2" y="3810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Eras Medium ITC" panose="020B0602030504020804" pitchFamily="34" charset="0"/>
              </a:rPr>
              <a:t>2021 Dental Rates</a:t>
            </a:r>
            <a:endParaRPr lang="en-US" sz="3200" b="1" dirty="0">
              <a:latin typeface="Eras Medium ITC" panose="020B06020305040208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81258"/>
              </p:ext>
            </p:extLst>
          </p:nvPr>
        </p:nvGraphicFramePr>
        <p:xfrm>
          <a:off x="2133600" y="4419600"/>
          <a:ext cx="8077204" cy="1044510"/>
        </p:xfrm>
        <a:graphic>
          <a:graphicData uri="http://schemas.openxmlformats.org/drawingml/2006/table">
            <a:tbl>
              <a:tblPr/>
              <a:tblGrid>
                <a:gridCol w="27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- 24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</a:t>
                      </a: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Plan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$3.26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$17.26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$14.16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$27.18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Enhanced Plan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$5.36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$28.37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$23.27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$44.67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Medical and prescription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6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staying the same with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</a:t>
            </a:r>
            <a:r>
              <a:rPr lang="en-US" dirty="0"/>
              <a:t>Options and </a:t>
            </a:r>
            <a:r>
              <a:rPr lang="en-US" dirty="0" smtClean="0"/>
              <a:t>Eligibility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dirty="0" smtClean="0"/>
              <a:t>Benefit eligible employees hired before January 1, 2017, may enroll in either:</a:t>
            </a:r>
          </a:p>
          <a:p>
            <a:pPr lvl="2"/>
            <a:r>
              <a:rPr lang="en-US" dirty="0" smtClean="0"/>
              <a:t>PPO plan</a:t>
            </a:r>
          </a:p>
          <a:p>
            <a:pPr lvl="2"/>
            <a:r>
              <a:rPr lang="en-US" dirty="0" smtClean="0"/>
              <a:t>High Deductible plan</a:t>
            </a:r>
          </a:p>
          <a:p>
            <a:endParaRPr lang="en-US" sz="2000" dirty="0"/>
          </a:p>
          <a:p>
            <a:pPr lvl="1"/>
            <a:r>
              <a:rPr lang="en-US" dirty="0" smtClean="0"/>
              <a:t>Benefit eligible employees hired/rehired on or after January 1, 2017, may only enroll in:</a:t>
            </a:r>
          </a:p>
          <a:p>
            <a:pPr lvl="2"/>
            <a:r>
              <a:rPr lang="en-US" dirty="0" smtClean="0"/>
              <a:t>High Deductible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changing for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Medical Premiums are </a:t>
            </a:r>
            <a:r>
              <a:rPr lang="en-US" altLang="en-US" b="1" dirty="0" smtClean="0"/>
              <a:t>DECREASING</a:t>
            </a:r>
          </a:p>
          <a:p>
            <a:pPr marL="0" indent="0">
              <a:buNone/>
            </a:pPr>
            <a:endParaRPr lang="en-US" altLang="en-US" b="1" dirty="0" smtClean="0"/>
          </a:p>
          <a:p>
            <a:r>
              <a:rPr lang="en-US" altLang="en-US" dirty="0" smtClean="0"/>
              <a:t>Medical &amp; Prescription Plan Changes</a:t>
            </a:r>
          </a:p>
          <a:p>
            <a:pPr lvl="1"/>
            <a:r>
              <a:rPr lang="en-US" altLang="en-US" dirty="0" smtClean="0"/>
              <a:t>Out-of-pocket max increase for both plans</a:t>
            </a:r>
          </a:p>
          <a:p>
            <a:pPr lvl="1"/>
            <a:r>
              <a:rPr lang="en-US" altLang="en-US" dirty="0" smtClean="0"/>
              <a:t>Co-insurance increase for both plans</a:t>
            </a:r>
          </a:p>
          <a:p>
            <a:pPr lvl="1"/>
            <a:r>
              <a:rPr lang="en-US" altLang="en-US" dirty="0"/>
              <a:t>Drug tier cost increase </a:t>
            </a:r>
          </a:p>
          <a:p>
            <a:pPr lvl="1"/>
            <a:r>
              <a:rPr lang="en-US" altLang="en-US" dirty="0" smtClean="0"/>
              <a:t>Dispense-as-written prescriptions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Specific Plan Changes</a:t>
            </a:r>
          </a:p>
          <a:p>
            <a:pPr lvl="1"/>
            <a:r>
              <a:rPr lang="en-US" altLang="en-US" dirty="0" smtClean="0"/>
              <a:t>PPO</a:t>
            </a:r>
          </a:p>
          <a:p>
            <a:pPr lvl="2"/>
            <a:r>
              <a:rPr lang="en-US" altLang="en-US" dirty="0" smtClean="0"/>
              <a:t>Increase to Urgent Care co-pay</a:t>
            </a:r>
            <a:endParaRPr lang="en-US" altLang="en-US" dirty="0"/>
          </a:p>
          <a:p>
            <a:pPr lvl="1"/>
            <a:r>
              <a:rPr lang="en-US" altLang="en-US" dirty="0" smtClean="0"/>
              <a:t>HDHP</a:t>
            </a:r>
          </a:p>
          <a:p>
            <a:pPr lvl="2"/>
            <a:r>
              <a:rPr lang="en-US" altLang="en-US" dirty="0" smtClean="0"/>
              <a:t>Seed account funding decrease 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Rates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1254126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437EB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437EB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437EB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437EB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Eras Medium ITC" panose="020B06020305040208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2020 Medical Rates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65784"/>
              </p:ext>
            </p:extLst>
          </p:nvPr>
        </p:nvGraphicFramePr>
        <p:xfrm>
          <a:off x="1981200" y="1828800"/>
          <a:ext cx="8077204" cy="1605404"/>
        </p:xfrm>
        <a:graphic>
          <a:graphicData uri="http://schemas.openxmlformats.org/drawingml/2006/table">
            <a:tbl>
              <a:tblPr/>
              <a:tblGrid>
                <a:gridCol w="27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- 24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</a:t>
                      </a: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PPO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$63.14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$143.10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$185.19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$294.63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HDHP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$41.33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$105.39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$136.39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$216.99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PPO Non-Wellness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$88.14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$168.10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$210.19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$319.63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3508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HDHP Non-Wellness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$66.33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$130.39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$161.39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$241.99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122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353280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Eras Medium ITC" panose="020B0602030504020804" pitchFamily="34" charset="0"/>
              </a:rPr>
              <a:t>2021 Medical Rates</a:t>
            </a:r>
          </a:p>
          <a:p>
            <a:pPr algn="ctr"/>
            <a:r>
              <a:rPr lang="en-US" sz="1600" b="1" dirty="0" smtClean="0">
                <a:latin typeface="Eras Medium ITC" panose="020B0602030504020804" pitchFamily="34" charset="0"/>
              </a:rPr>
              <a:t>*savings of additional $400 annually with wellness initiatives</a:t>
            </a:r>
            <a:endParaRPr lang="en-US" sz="1600" b="1" dirty="0">
              <a:latin typeface="Eras Medium ITC" panose="020B06020305040208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26803"/>
              </p:ext>
            </p:extLst>
          </p:nvPr>
        </p:nvGraphicFramePr>
        <p:xfrm>
          <a:off x="1981198" y="4419600"/>
          <a:ext cx="8077204" cy="1605404"/>
        </p:xfrm>
        <a:graphic>
          <a:graphicData uri="http://schemas.openxmlformats.org/drawingml/2006/table">
            <a:tbl>
              <a:tblPr/>
              <a:tblGrid>
                <a:gridCol w="27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- 24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</a:t>
                      </a: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PPO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$46.47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$126.44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$168.53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$277.96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HDHP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$24.67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$88.73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$119.73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$200.32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PPO Non-Wellness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$88.14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$168.10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$210.19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$319.63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88174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HDHP Non-Wellness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$66.33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$130.39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$161.39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$241.99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42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 Changes comparison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62193"/>
              </p:ext>
            </p:extLst>
          </p:nvPr>
        </p:nvGraphicFramePr>
        <p:xfrm>
          <a:off x="481011" y="1066800"/>
          <a:ext cx="1112520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119">
                  <a:extLst>
                    <a:ext uri="{9D8B030D-6E8A-4147-A177-3AD203B41FA5}">
                      <a16:colId xmlns:a16="http://schemas.microsoft.com/office/drawing/2014/main" val="2320806776"/>
                    </a:ext>
                  </a:extLst>
                </a:gridCol>
                <a:gridCol w="2014670">
                  <a:extLst>
                    <a:ext uri="{9D8B030D-6E8A-4147-A177-3AD203B41FA5}">
                      <a16:colId xmlns:a16="http://schemas.microsoft.com/office/drawing/2014/main" val="3772778013"/>
                    </a:ext>
                  </a:extLst>
                </a:gridCol>
                <a:gridCol w="2128508">
                  <a:extLst>
                    <a:ext uri="{9D8B030D-6E8A-4147-A177-3AD203B41FA5}">
                      <a16:colId xmlns:a16="http://schemas.microsoft.com/office/drawing/2014/main" val="556330372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1233899351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64666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Benefit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PPO 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PPO 2021 - Changes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HDHP 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HDHP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2021 - Changes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0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 of Pocket - </a:t>
                      </a:r>
                      <a:r>
                        <a:rPr lang="en-US" dirty="0" err="1" smtClean="0"/>
                        <a:t>Ind</a:t>
                      </a:r>
                      <a:r>
                        <a:rPr lang="en-US" baseline="0" dirty="0" smtClean="0"/>
                        <a:t> /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$3,600 / $10,800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$5000 /  $10,000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$3,550 / $7,100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$5000 /  $10,000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9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Co-Insurance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20%, 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20%, 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7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20%, $225 copay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$225 copay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3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Urgent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copay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 copay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Prescription Tier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 copay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$15 copay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3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Prescription Tier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$25 min/$75 max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$30 min/$90 max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Prescription Tier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$50 min/$100 max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 min/$120 max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9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Mail</a:t>
                      </a:r>
                      <a:r>
                        <a:rPr lang="en-US" baseline="0" dirty="0" smtClean="0"/>
                        <a:t> Order Script Tier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$20 copay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$30 copay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1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Mail</a:t>
                      </a:r>
                      <a:r>
                        <a:rPr lang="en-US" baseline="0" dirty="0" smtClean="0"/>
                        <a:t> Order Script Tier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$50 min/$150 max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 min/$180 max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2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Mail</a:t>
                      </a:r>
                      <a:r>
                        <a:rPr lang="en-US" baseline="0" dirty="0" smtClean="0"/>
                        <a:t> Order Script Tier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min/$200 max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$120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min/$240 max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20%,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after deduct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7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2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Enrollment</a:t>
            </a:r>
          </a:p>
          <a:p>
            <a:r>
              <a:rPr lang="en-US" dirty="0" smtClean="0"/>
              <a:t>Health Fair &amp; Flu Shot Clinic</a:t>
            </a:r>
          </a:p>
          <a:p>
            <a:r>
              <a:rPr lang="en-US" dirty="0" smtClean="0"/>
              <a:t>Dental and Vision Plans</a:t>
            </a:r>
          </a:p>
          <a:p>
            <a:r>
              <a:rPr lang="en-US" dirty="0" smtClean="0"/>
              <a:t>Medical Plans</a:t>
            </a:r>
          </a:p>
          <a:p>
            <a:pPr lvl="1"/>
            <a:r>
              <a:rPr lang="en-US" dirty="0" smtClean="0"/>
              <a:t>Health Savings Accounts</a:t>
            </a:r>
          </a:p>
          <a:p>
            <a:pPr lvl="1"/>
            <a:r>
              <a:rPr lang="en-US" dirty="0" smtClean="0"/>
              <a:t>Flexible Spending Accounts</a:t>
            </a:r>
          </a:p>
          <a:p>
            <a:r>
              <a:rPr lang="en-US" dirty="0" smtClean="0"/>
              <a:t>Optional Supplemental Benefits</a:t>
            </a:r>
            <a:endParaRPr lang="en-US" dirty="0"/>
          </a:p>
          <a:p>
            <a:r>
              <a:rPr lang="en-US" dirty="0" smtClean="0"/>
              <a:t>Additional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altLang="en-US" dirty="0"/>
              <a:t>PPO Rates </a:t>
            </a:r>
            <a:r>
              <a:rPr lang="en-US" altLang="en-US" dirty="0" smtClean="0"/>
              <a:t>&amp; Coverages for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19123"/>
              </p:ext>
            </p:extLst>
          </p:nvPr>
        </p:nvGraphicFramePr>
        <p:xfrm>
          <a:off x="1981200" y="838204"/>
          <a:ext cx="8077204" cy="1044510"/>
        </p:xfrm>
        <a:graphic>
          <a:graphicData uri="http://schemas.openxmlformats.org/drawingml/2006/table">
            <a:tbl>
              <a:tblPr/>
              <a:tblGrid>
                <a:gridCol w="27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- 24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</a:t>
                      </a: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Discounted Wellness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$46.47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$126.44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$168.53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$277.96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Discounted Rate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$88.14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$168.10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$210.19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$319.63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-225425" y="4251326"/>
            <a:ext cx="6311900" cy="15097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64174"/>
              </p:ext>
            </p:extLst>
          </p:nvPr>
        </p:nvGraphicFramePr>
        <p:xfrm>
          <a:off x="1981200" y="1940955"/>
          <a:ext cx="8077200" cy="476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PPO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Plan – full time benefit eligible employees hired as of 01/01/2017 (no breaks in service)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30123"/>
                  </a:ext>
                </a:extLst>
              </a:tr>
              <a:tr h="4591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In-Network Deductible (Single/Family)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$600/$1,200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Out-of-Network Deductible (Single/Family)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$1,500/$3,000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In-Network</a:t>
                      </a:r>
                      <a:r>
                        <a:rPr lang="en-US" sz="1200" baseline="0" dirty="0" smtClean="0"/>
                        <a:t> Co-insurance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Out-of-Network</a:t>
                      </a:r>
                      <a:r>
                        <a:rPr lang="en-US" sz="1200" baseline="0" dirty="0" smtClean="0"/>
                        <a:t> Co-insurance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In-Network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dirty="0" smtClean="0"/>
                        <a:t>Out of Pocket Max (includes deductible)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$5,000/$10,000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Out-of-Network</a:t>
                      </a:r>
                    </a:p>
                    <a:p>
                      <a:r>
                        <a:rPr lang="en-US" sz="1200" dirty="0" smtClean="0"/>
                        <a:t>Out</a:t>
                      </a:r>
                      <a:r>
                        <a:rPr lang="en-US" sz="1200" baseline="0" dirty="0" smtClean="0"/>
                        <a:t> of Pocket Max (includes deductible)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$10,800/$21,600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Office</a:t>
                      </a:r>
                      <a:r>
                        <a:rPr lang="en-US" sz="1200" baseline="0" dirty="0" smtClean="0"/>
                        <a:t> Visits (PCP/Specialist)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$25/$40</a:t>
                      </a:r>
                      <a:r>
                        <a:rPr lang="en-US" sz="1200" baseline="0" dirty="0" smtClean="0"/>
                        <a:t> copay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Emergency Room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$225</a:t>
                      </a:r>
                      <a:r>
                        <a:rPr lang="en-US" sz="1200" baseline="0" dirty="0" smtClean="0"/>
                        <a:t> copay, then 25% (no deductible)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Urgent Care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$60 copay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Preventative</a:t>
                      </a:r>
                      <a:r>
                        <a:rPr lang="en-US" sz="1200" baseline="0" dirty="0" smtClean="0"/>
                        <a:t> Generics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100% Covered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Retail Generic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$15 copay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Retail Preferred Brand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25%    $30 minimum, $90 maximum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Retail</a:t>
                      </a:r>
                      <a:r>
                        <a:rPr lang="en-US" sz="1200" baseline="0" dirty="0" smtClean="0"/>
                        <a:t> Non-Preferred Brand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40%    $60</a:t>
                      </a:r>
                      <a:r>
                        <a:rPr lang="en-US" sz="1200" baseline="0" dirty="0" smtClean="0"/>
                        <a:t> minimum, $120 maximum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Q-HDHP </a:t>
            </a:r>
            <a:r>
              <a:rPr lang="en-US" altLang="en-US" dirty="0" smtClean="0"/>
              <a:t>Rates and coverage </a:t>
            </a:r>
            <a:r>
              <a:rPr lang="en-US" altLang="en-US" dirty="0"/>
              <a:t>for </a:t>
            </a:r>
            <a:r>
              <a:rPr lang="en-US" altLang="en-US" dirty="0" smtClean="0"/>
              <a:t>2020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17156"/>
              </p:ext>
            </p:extLst>
          </p:nvPr>
        </p:nvGraphicFramePr>
        <p:xfrm>
          <a:off x="1752601" y="1143000"/>
          <a:ext cx="8458199" cy="966247"/>
        </p:xfrm>
        <a:graphic>
          <a:graphicData uri="http://schemas.openxmlformats.org/drawingml/2006/table">
            <a:tbl>
              <a:tblPr/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Semi-monthly 24 </a:t>
                      </a:r>
                      <a:r>
                        <a:rPr lang="en-US" sz="15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 Periods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Only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Employee+ Child(</a:t>
                      </a:r>
                      <a:r>
                        <a:rPr lang="en-US" sz="1300" b="1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</a:t>
                      </a: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+ Spouse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</a:t>
                      </a:r>
                      <a:endParaRPr lang="en-US" sz="13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Discounted Wellness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$24.67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$88.73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$119.73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$200.32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</a:t>
                      </a:r>
                      <a:r>
                        <a:rPr lang="en-US" sz="1500" b="1" kern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Discounted Rate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$66.33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$161.39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6827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$241.99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225425" y="4251326"/>
            <a:ext cx="6311900" cy="15097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26580"/>
              </p:ext>
            </p:extLst>
          </p:nvPr>
        </p:nvGraphicFramePr>
        <p:xfrm>
          <a:off x="1981200" y="2109248"/>
          <a:ext cx="7924800" cy="464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High Deductible Plan – full-time benefit eligible employees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75777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In-Network Deductible (Single/Family)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$1,600/$3,200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Out-of-Network Deductible (Single/Family)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$3,200/$6,400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In-Network</a:t>
                      </a:r>
                      <a:r>
                        <a:rPr lang="en-US" sz="1500" baseline="0" dirty="0" smtClean="0"/>
                        <a:t> Co-insurance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Out-of-Network</a:t>
                      </a:r>
                      <a:r>
                        <a:rPr lang="en-US" sz="1500" baseline="0" dirty="0" smtClean="0"/>
                        <a:t> Co-insurance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40%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3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In-Network</a:t>
                      </a:r>
                      <a:r>
                        <a:rPr lang="en-US" sz="1500" baseline="0" dirty="0" smtClean="0"/>
                        <a:t> </a:t>
                      </a:r>
                    </a:p>
                    <a:p>
                      <a:r>
                        <a:rPr lang="en-US" sz="1500" dirty="0" smtClean="0"/>
                        <a:t>Out of Pocket Max (includes deductible)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$5,000/$10,000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3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Out-of-Network</a:t>
                      </a:r>
                    </a:p>
                    <a:p>
                      <a:r>
                        <a:rPr lang="en-US" sz="1500" dirty="0" smtClean="0"/>
                        <a:t>Out</a:t>
                      </a:r>
                      <a:r>
                        <a:rPr lang="en-US" sz="1500" baseline="0" dirty="0" smtClean="0"/>
                        <a:t> of Pocket Max (includes deductible)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$7,100/$14,200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</a:t>
                      </a:r>
                      <a:r>
                        <a:rPr lang="en-US" sz="1500" baseline="0" dirty="0" smtClean="0"/>
                        <a:t> other services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 after deductible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Preventative</a:t>
                      </a:r>
                      <a:r>
                        <a:rPr lang="en-US" sz="1500" baseline="0" dirty="0" smtClean="0"/>
                        <a:t> Generic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100% covered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Retail Generic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 after deductible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Retail Preferred</a:t>
                      </a:r>
                      <a:r>
                        <a:rPr lang="en-US" sz="1500" baseline="0" dirty="0" smtClean="0"/>
                        <a:t> Brand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 after deductible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6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Retail Non-Preferred Band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 after deductible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7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9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Prescriptions – CVS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Tier Levels</a:t>
            </a:r>
          </a:p>
          <a:p>
            <a:pPr lvl="2"/>
            <a:r>
              <a:rPr lang="en-US" dirty="0" smtClean="0"/>
              <a:t>Generic preventatives= generics and most preventative generic</a:t>
            </a:r>
          </a:p>
          <a:p>
            <a:pPr lvl="2"/>
            <a:r>
              <a:rPr lang="en-US" dirty="0" smtClean="0"/>
              <a:t>Tier 1 = most retail generics</a:t>
            </a:r>
          </a:p>
          <a:p>
            <a:pPr lvl="2"/>
            <a:r>
              <a:rPr lang="en-US" dirty="0" smtClean="0"/>
              <a:t>Tier 2 = retail preferred brand</a:t>
            </a:r>
          </a:p>
          <a:p>
            <a:pPr lvl="2"/>
            <a:r>
              <a:rPr lang="en-US" dirty="0" smtClean="0"/>
              <a:t>Tier 3 = retail non-preferred brand</a:t>
            </a:r>
          </a:p>
          <a:p>
            <a:pPr lvl="2"/>
            <a:endParaRPr lang="en-US" dirty="0"/>
          </a:p>
          <a:p>
            <a:r>
              <a:rPr lang="en-US" dirty="0" smtClean="0"/>
              <a:t>Tier </a:t>
            </a:r>
            <a:r>
              <a:rPr lang="en-US" dirty="0"/>
              <a:t>1 covers </a:t>
            </a:r>
            <a:r>
              <a:rPr lang="en-US" dirty="0" smtClean="0"/>
              <a:t>medications </a:t>
            </a:r>
            <a:r>
              <a:rPr lang="en-US" dirty="0"/>
              <a:t>at 100% of the </a:t>
            </a:r>
            <a:r>
              <a:rPr lang="en-US" dirty="0" smtClean="0"/>
              <a:t>cost if classified as preventative.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Prescriptions must be ‘Dispensed As Written’ (DAW) to avoid difference in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Telehealth</a:t>
            </a:r>
            <a:br>
              <a:rPr lang="en-US" dirty="0" smtClean="0"/>
            </a:br>
            <a:r>
              <a:rPr lang="en-US" u="none" dirty="0" smtClean="0"/>
              <a:t>24/7 access to a physician without leaving home!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3"/>
            <a:ext cx="82296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Four ways to activate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2" y="2266951"/>
            <a:ext cx="2266951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4" y="2266951"/>
            <a:ext cx="2371725" cy="2686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1" y="5195890"/>
            <a:ext cx="6515100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4" y="2486029"/>
            <a:ext cx="2009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3200"/>
            <a:ext cx="8229600" cy="1143000"/>
          </a:xfrm>
        </p:spPr>
        <p:txBody>
          <a:bodyPr/>
          <a:lstStyle/>
          <a:p>
            <a:r>
              <a:rPr lang="en-US" dirty="0" err="1" smtClean="0"/>
              <a:t>HsA</a:t>
            </a:r>
            <a:r>
              <a:rPr lang="en-US" dirty="0" smtClean="0"/>
              <a:t> and flex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Savings Account (HSA)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HSA </a:t>
            </a:r>
            <a:r>
              <a:rPr lang="en-US" dirty="0"/>
              <a:t>Bank is </a:t>
            </a:r>
            <a:r>
              <a:rPr lang="en-US" b="1" dirty="0"/>
              <a:t>Health Equity </a:t>
            </a:r>
            <a:endParaRPr lang="en-US" dirty="0" smtClean="0"/>
          </a:p>
          <a:p>
            <a:r>
              <a:rPr lang="en-US" dirty="0" smtClean="0"/>
              <a:t>Paired with Q-High Deductible Health Plan</a:t>
            </a:r>
            <a:endParaRPr lang="en-US" dirty="0"/>
          </a:p>
          <a:p>
            <a:r>
              <a:rPr lang="en-US" dirty="0" smtClean="0"/>
              <a:t>Pre-tax payroll deductions</a:t>
            </a:r>
          </a:p>
          <a:p>
            <a:r>
              <a:rPr lang="en-US" dirty="0" smtClean="0"/>
              <a:t>Debit card </a:t>
            </a:r>
          </a:p>
          <a:p>
            <a:r>
              <a:rPr lang="en-US" dirty="0"/>
              <a:t>Balance rolls over each year</a:t>
            </a:r>
          </a:p>
          <a:p>
            <a:r>
              <a:rPr lang="en-US" dirty="0" smtClean="0"/>
              <a:t>Portable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"/>
            <a:ext cx="75533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FSA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10287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Paired with PPO only </a:t>
            </a:r>
          </a:p>
          <a:p>
            <a:r>
              <a:rPr lang="en-US" dirty="0" smtClean="0"/>
              <a:t>Pre-tax payroll deductions, up to $2,750.00</a:t>
            </a:r>
          </a:p>
          <a:p>
            <a:r>
              <a:rPr lang="en-US" dirty="0" smtClean="0"/>
              <a:t>Debit card</a:t>
            </a:r>
          </a:p>
          <a:p>
            <a:r>
              <a:rPr lang="en-US" dirty="0" smtClean="0"/>
              <a:t>Plan allows funds to be used through March 15, 2022</a:t>
            </a:r>
          </a:p>
          <a:p>
            <a:r>
              <a:rPr lang="en-US" dirty="0" smtClean="0"/>
              <a:t>May use funds at </a:t>
            </a:r>
            <a:r>
              <a:rPr lang="en-US" dirty="0" smtClean="0">
                <a:hlinkClick r:id="rId3"/>
              </a:rPr>
              <a:t>www.fsastore.com</a:t>
            </a:r>
            <a:r>
              <a:rPr lang="en-US" dirty="0" smtClean="0"/>
              <a:t> in addition to in-person use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1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Purpose FSA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Paired with Q-HDHP only</a:t>
            </a:r>
          </a:p>
          <a:p>
            <a:r>
              <a:rPr lang="en-US" dirty="0" smtClean="0"/>
              <a:t>Pre-tax payroll deductions, up to $2,750.00</a:t>
            </a:r>
          </a:p>
          <a:p>
            <a:r>
              <a:rPr lang="en-US" dirty="0" smtClean="0"/>
              <a:t>Debit card</a:t>
            </a:r>
          </a:p>
          <a:p>
            <a:r>
              <a:rPr lang="en-US" dirty="0" smtClean="0"/>
              <a:t>Vision and Dental claims/expenses only</a:t>
            </a:r>
          </a:p>
          <a:p>
            <a:r>
              <a:rPr lang="en-US" dirty="0" smtClean="0"/>
              <a:t>Plan allows funds to be used through March 15, 2022</a:t>
            </a:r>
          </a:p>
          <a:p>
            <a:r>
              <a:rPr lang="en-US" dirty="0"/>
              <a:t>May use funds at </a:t>
            </a:r>
            <a:r>
              <a:rPr lang="en-US" dirty="0">
                <a:hlinkClick r:id="rId2"/>
              </a:rPr>
              <a:t>www.fsastore.com</a:t>
            </a:r>
            <a:r>
              <a:rPr lang="en-US" dirty="0"/>
              <a:t> in addition to in-person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Care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full-time employees eligible for this plan</a:t>
            </a:r>
          </a:p>
          <a:p>
            <a:r>
              <a:rPr lang="en-US" dirty="0" smtClean="0"/>
              <a:t>Pre-tax payroll deductions, up to $5,000.00</a:t>
            </a:r>
          </a:p>
          <a:p>
            <a:r>
              <a:rPr lang="en-US" dirty="0" smtClean="0"/>
              <a:t>Used to pay for eligible dependent care services such as daycare, summer day camp, before or after school programs, etc. </a:t>
            </a:r>
          </a:p>
          <a:p>
            <a:r>
              <a:rPr lang="en-US" dirty="0" smtClean="0"/>
              <a:t>Must have funds from your pre-tax payroll deductions in the account to use for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Open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1" y="135831"/>
            <a:ext cx="848450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savings plans go with…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2602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Eras Medium ITC" panose="020B0602030504020804" pitchFamily="34" charset="0"/>
              </a:rPr>
              <a:t>PPO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1219200"/>
            <a:ext cx="319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Eras Medium ITC" panose="020B0602030504020804" pitchFamily="34" charset="0"/>
              </a:rPr>
              <a:t>High Deductible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9529" y="5715001"/>
            <a:ext cx="44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*You </a:t>
            </a:r>
            <a:r>
              <a:rPr lang="en-US" dirty="0"/>
              <a:t>must re-elect these accounts each year.</a:t>
            </a:r>
          </a:p>
        </p:txBody>
      </p:sp>
      <p:pic>
        <p:nvPicPr>
          <p:cNvPr id="1028" name="Picture 4" descr="Image result for flexible spending accou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13591" r="16236" b="22739"/>
          <a:stretch/>
        </p:blipFill>
        <p:spPr bwMode="auto">
          <a:xfrm>
            <a:off x="685800" y="2362200"/>
            <a:ext cx="1676400" cy="123524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pf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99" y="4396355"/>
            <a:ext cx="1318601" cy="14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27703">
            <a:off x="336417" y="1725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FSA</a:t>
            </a:r>
          </a:p>
        </p:txBody>
      </p:sp>
      <p:pic>
        <p:nvPicPr>
          <p:cNvPr id="1032" name="Picture 8" descr="Image result for h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362200"/>
            <a:ext cx="1749425" cy="11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48153">
            <a:off x="10701636" y="41789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LPFSA</a:t>
            </a:r>
          </a:p>
        </p:txBody>
      </p:sp>
      <p:sp>
        <p:nvSpPr>
          <p:cNvPr id="19" name="TextBox 18"/>
          <p:cNvSpPr txBox="1"/>
          <p:nvPr/>
        </p:nvSpPr>
        <p:spPr>
          <a:xfrm rot="1804346">
            <a:off x="10759131" y="2147341"/>
            <a:ext cx="11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HSA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81671" y="5257800"/>
            <a:ext cx="6096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Dental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Vision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3276600"/>
            <a:ext cx="1866900" cy="12477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31296" y="2667000"/>
            <a:ext cx="17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Dependent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2064" y="1378878"/>
            <a:ext cx="15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Plans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5827776" y="1981200"/>
            <a:ext cx="192024" cy="3749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982200" y="1840543"/>
            <a:ext cx="192088" cy="3749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0008124" y="3776264"/>
            <a:ext cx="192088" cy="3749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409700" y="1835622"/>
            <a:ext cx="190500" cy="374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Reminder!</a:t>
            </a:r>
          </a:p>
          <a:p>
            <a:pPr lvl="1"/>
            <a:r>
              <a:rPr lang="en-US" dirty="0" smtClean="0"/>
              <a:t>AON Hewitt (Alight Solutions) is 3</a:t>
            </a:r>
            <a:r>
              <a:rPr lang="en-US" baseline="30000" dirty="0" smtClean="0"/>
              <a:t>rd</a:t>
            </a:r>
            <a:r>
              <a:rPr lang="en-US" dirty="0" smtClean="0"/>
              <a:t> party vendor</a:t>
            </a:r>
          </a:p>
          <a:p>
            <a:pPr lvl="1"/>
            <a:r>
              <a:rPr lang="en-US" dirty="0" smtClean="0"/>
              <a:t>If enrolling a new dependent, you will be asked to verify eligibility</a:t>
            </a:r>
          </a:p>
          <a:p>
            <a:pPr lvl="1"/>
            <a:r>
              <a:rPr lang="en-US" dirty="0" smtClean="0"/>
              <a:t>Dependent documentation can be uploaded, faxed or mailed</a:t>
            </a:r>
          </a:p>
          <a:p>
            <a:r>
              <a:rPr lang="en-US" dirty="0" smtClean="0"/>
              <a:t>For OE and qualifying events</a:t>
            </a:r>
          </a:p>
          <a:p>
            <a:pPr lvl="1"/>
            <a:r>
              <a:rPr lang="en-US" dirty="0" smtClean="0"/>
              <a:t>When adding dependents to medical, dental or vision plans provide supporting documentation to HR</a:t>
            </a:r>
          </a:p>
          <a:p>
            <a:pPr lvl="1"/>
            <a:r>
              <a:rPr lang="en-US" dirty="0" smtClean="0"/>
              <a:t>For qualifying events, you must enroll or remove dependents within 31 days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3"/>
            <a:ext cx="91440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Flu Shot Clinics:</a:t>
            </a:r>
          </a:p>
          <a:p>
            <a:pPr lvl="1"/>
            <a:r>
              <a:rPr lang="en-US" sz="2600" dirty="0"/>
              <a:t>October </a:t>
            </a:r>
            <a:r>
              <a:rPr lang="en-US" sz="2600" dirty="0" smtClean="0"/>
              <a:t>12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October 15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3PM – 8PM each day</a:t>
            </a:r>
          </a:p>
          <a:p>
            <a:pPr marL="457188" lvl="1" indent="0">
              <a:buNone/>
            </a:pPr>
            <a:endParaRPr lang="en-US" sz="2600" dirty="0"/>
          </a:p>
          <a:p>
            <a:r>
              <a:rPr lang="en-US" sz="3000" dirty="0" smtClean="0"/>
              <a:t>2021 </a:t>
            </a:r>
            <a:r>
              <a:rPr lang="en-US" sz="3000" dirty="0"/>
              <a:t>Benefit Brochures</a:t>
            </a:r>
          </a:p>
          <a:p>
            <a:pPr lvl="1"/>
            <a:r>
              <a:rPr lang="en-US" sz="2600" dirty="0" smtClean="0"/>
              <a:t>Online through Extranet “Health Fair &amp; Benefit Info”</a:t>
            </a:r>
          </a:p>
          <a:p>
            <a:pPr lvl="1"/>
            <a:r>
              <a:rPr lang="en-US" sz="2600" dirty="0" smtClean="0"/>
              <a:t>Time Clocks</a:t>
            </a:r>
          </a:p>
          <a:p>
            <a:pPr lvl="1"/>
            <a:r>
              <a:rPr lang="en-US" sz="2600" dirty="0" smtClean="0"/>
              <a:t>HR Team</a:t>
            </a:r>
          </a:p>
          <a:p>
            <a:pPr lvl="2"/>
            <a:r>
              <a:rPr lang="en-US" sz="2200" dirty="0" smtClean="0"/>
              <a:t>10/12 – 10/15, 8AM – 8PM 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143000"/>
            <a:ext cx="2600325" cy="24231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153400" y="3215332"/>
            <a:ext cx="577453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3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none" dirty="0" smtClean="0"/>
              <a:t>Contact the HR Department at HumanResources@medic911.com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2297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93726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2800" b="1" dirty="0" smtClean="0"/>
              <a:t>September 28</a:t>
            </a:r>
            <a:r>
              <a:rPr lang="en-US" altLang="en-US" sz="2800" b="1" baseline="30000" dirty="0" smtClean="0"/>
              <a:t>th</a:t>
            </a:r>
            <a:r>
              <a:rPr lang="en-US" altLang="en-US" sz="2800" b="1" dirty="0" smtClean="0"/>
              <a:t>  – October 23</a:t>
            </a:r>
            <a:r>
              <a:rPr lang="en-US" altLang="en-US" sz="2800" b="1" baseline="30000" dirty="0" smtClean="0"/>
              <a:t>rd</a:t>
            </a:r>
            <a:r>
              <a:rPr lang="en-US" altLang="en-US" sz="2800" b="1" dirty="0" smtClean="0"/>
              <a:t>   </a:t>
            </a:r>
            <a:endParaRPr lang="en-US" altLang="en-US" sz="2800" b="1" dirty="0"/>
          </a:p>
          <a:p>
            <a:r>
              <a:rPr lang="en-US" altLang="en-US" sz="2800" b="1" dirty="0"/>
              <a:t>Mandatory</a:t>
            </a:r>
            <a:r>
              <a:rPr lang="en-US" altLang="en-US" sz="2800" dirty="0"/>
              <a:t> for all full time employees </a:t>
            </a:r>
            <a:endParaRPr lang="en-US" altLang="en-US" sz="2800" dirty="0" smtClean="0"/>
          </a:p>
          <a:p>
            <a:pPr lvl="1"/>
            <a:r>
              <a:rPr lang="en-US" altLang="en-US" dirty="0" smtClean="0"/>
              <a:t>Medical</a:t>
            </a:r>
          </a:p>
          <a:p>
            <a:pPr lvl="1"/>
            <a:r>
              <a:rPr lang="en-US" altLang="en-US" dirty="0" smtClean="0"/>
              <a:t>Dental</a:t>
            </a:r>
          </a:p>
          <a:p>
            <a:pPr lvl="1"/>
            <a:r>
              <a:rPr lang="en-US" altLang="en-US" dirty="0" smtClean="0"/>
              <a:t>Vision</a:t>
            </a:r>
          </a:p>
          <a:p>
            <a:pPr lvl="1"/>
            <a:r>
              <a:rPr lang="en-US" altLang="en-US" dirty="0" smtClean="0"/>
              <a:t>Flexible Spending/Dependent Care Accounts</a:t>
            </a:r>
          </a:p>
          <a:p>
            <a:pPr lvl="1"/>
            <a:r>
              <a:rPr lang="en-US" altLang="en-US" dirty="0" smtClean="0"/>
              <a:t>Health Savings Accounts</a:t>
            </a:r>
          </a:p>
          <a:p>
            <a:r>
              <a:rPr lang="en-US" altLang="en-US" sz="2800" dirty="0"/>
              <a:t>On-line enrollment through payroll </a:t>
            </a:r>
            <a:r>
              <a:rPr lang="en-US" altLang="en-US" sz="2800" dirty="0" smtClean="0"/>
              <a:t>portal</a:t>
            </a:r>
          </a:p>
          <a:p>
            <a:pPr lvl="1"/>
            <a:r>
              <a:rPr lang="en-US" altLang="en-US" sz="2400" dirty="0" smtClean="0"/>
              <a:t>Ensure you can log in and access portal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49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Enrollment – payroll portal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75" y="1504949"/>
            <a:ext cx="3057525" cy="781051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19675" y="1352935"/>
            <a:ext cx="609600" cy="334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6" r="4292" b="3972"/>
          <a:stretch/>
        </p:blipFill>
        <p:spPr bwMode="auto">
          <a:xfrm>
            <a:off x="7924800" y="3276600"/>
            <a:ext cx="3142800" cy="298877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9829800" y="5029200"/>
            <a:ext cx="838200" cy="3255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13" y="2316049"/>
            <a:ext cx="3290887" cy="26369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6462713" y="2959307"/>
            <a:ext cx="761999" cy="36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677400" y="3136114"/>
            <a:ext cx="766763" cy="258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0744200" y="5191982"/>
            <a:ext cx="3535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optional </a:t>
            </a:r>
            <a:r>
              <a:rPr lang="en-US" dirty="0" err="1" smtClean="0"/>
              <a:t>oe</a:t>
            </a:r>
            <a:r>
              <a:rPr lang="en-US" dirty="0" smtClean="0"/>
              <a:t> items – NOT ON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Supplemental Benefits</a:t>
            </a:r>
          </a:p>
          <a:p>
            <a:pPr lvl="1"/>
            <a:r>
              <a:rPr lang="en-US" altLang="en-US" sz="3200" dirty="0" smtClean="0"/>
              <a:t>Aflac</a:t>
            </a:r>
          </a:p>
          <a:p>
            <a:pPr lvl="1"/>
            <a:r>
              <a:rPr lang="en-US" altLang="en-US" sz="3200" dirty="0" smtClean="0"/>
              <a:t>Supplemental Term Life (Hartford)</a:t>
            </a:r>
          </a:p>
          <a:p>
            <a:pPr lvl="1"/>
            <a:r>
              <a:rPr lang="en-US" altLang="en-US" sz="3200" dirty="0" smtClean="0"/>
              <a:t>401k and 457 plans</a:t>
            </a:r>
          </a:p>
          <a:p>
            <a:pPr lvl="1"/>
            <a:r>
              <a:rPr lang="en-US" altLang="en-US" dirty="0"/>
              <a:t>Pet Insurance </a:t>
            </a:r>
            <a:r>
              <a:rPr lang="en-US" altLang="en-US" dirty="0" smtClean="0"/>
              <a:t>Enrollment</a:t>
            </a:r>
            <a:endParaRPr lang="en-US" altLang="en-US" sz="3200" dirty="0"/>
          </a:p>
          <a:p>
            <a:pPr lvl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8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 Fair/Flu Shots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9448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Virtual Benefit Vendor Experience</a:t>
            </a:r>
          </a:p>
          <a:p>
            <a:r>
              <a:rPr lang="en-US" dirty="0" smtClean="0"/>
              <a:t>Flu Shot Clinics @ Post 100</a:t>
            </a:r>
          </a:p>
          <a:p>
            <a:pPr lvl="1"/>
            <a:r>
              <a:rPr lang="en-US" dirty="0" smtClean="0"/>
              <a:t>October 12</a:t>
            </a:r>
            <a:r>
              <a:rPr lang="en-US" baseline="30000" dirty="0" smtClean="0"/>
              <a:t>th</a:t>
            </a:r>
            <a:r>
              <a:rPr lang="en-US" dirty="0" smtClean="0"/>
              <a:t> through October15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3:00pm – 8:00pm each day</a:t>
            </a:r>
          </a:p>
          <a:p>
            <a:pPr lvl="1"/>
            <a:r>
              <a:rPr lang="en-US" dirty="0" smtClean="0"/>
              <a:t>Outdoor Sound Stage</a:t>
            </a:r>
          </a:p>
          <a:p>
            <a:r>
              <a:rPr lang="en-US" dirty="0"/>
              <a:t>Biometrics NOT OFFERED and NOT </a:t>
            </a:r>
            <a:r>
              <a:rPr lang="en-US" dirty="0" smtClean="0"/>
              <a:t>REQUIRED</a:t>
            </a:r>
            <a:endParaRPr lang="en-US" dirty="0"/>
          </a:p>
          <a:p>
            <a:r>
              <a:rPr lang="en-US" dirty="0" smtClean="0"/>
              <a:t>Fit testing for field employees ONLY if not tested on 8511 series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4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3"/>
            <a:ext cx="9677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Online by 10/9/2020</a:t>
            </a:r>
          </a:p>
          <a:p>
            <a:pPr lvl="1"/>
            <a:r>
              <a:rPr lang="en-US" dirty="0" smtClean="0"/>
              <a:t>Scheduler link will be sent out as Agency email</a:t>
            </a:r>
          </a:p>
          <a:p>
            <a:r>
              <a:rPr lang="en-US" dirty="0" smtClean="0"/>
              <a:t>MUST BRING:</a:t>
            </a:r>
            <a:endParaRPr lang="en-US" dirty="0"/>
          </a:p>
          <a:p>
            <a:pPr lvl="1"/>
            <a:r>
              <a:rPr lang="en-US" dirty="0" smtClean="0"/>
              <a:t>Medical insurance card</a:t>
            </a:r>
            <a:endParaRPr lang="en-US" dirty="0"/>
          </a:p>
          <a:p>
            <a:pPr lvl="1"/>
            <a:r>
              <a:rPr lang="en-US" dirty="0"/>
              <a:t>MEDIC ID </a:t>
            </a:r>
            <a:r>
              <a:rPr lang="en-US" dirty="0" smtClean="0"/>
              <a:t>Badge</a:t>
            </a:r>
          </a:p>
          <a:p>
            <a:pPr lvl="1"/>
            <a:r>
              <a:rPr lang="en-US" dirty="0" smtClean="0"/>
              <a:t>PPE</a:t>
            </a:r>
            <a:endParaRPr lang="en-US" dirty="0"/>
          </a:p>
          <a:p>
            <a:r>
              <a:rPr lang="en-US" dirty="0" smtClean="0"/>
              <a:t>REQUIRED:</a:t>
            </a:r>
          </a:p>
          <a:p>
            <a:pPr lvl="1"/>
            <a:r>
              <a:rPr lang="en-US" dirty="0" smtClean="0"/>
              <a:t>PPE</a:t>
            </a:r>
          </a:p>
          <a:p>
            <a:pPr lvl="1"/>
            <a:r>
              <a:rPr lang="en-US" dirty="0" smtClean="0"/>
              <a:t>Social distancing</a:t>
            </a:r>
          </a:p>
          <a:p>
            <a:r>
              <a:rPr lang="en-US" dirty="0" smtClean="0"/>
              <a:t>Completion or declination DUE</a:t>
            </a:r>
            <a:r>
              <a:rPr lang="en-US" sz="2900" b="1" dirty="0" smtClean="0"/>
              <a:t> </a:t>
            </a:r>
            <a:r>
              <a:rPr lang="en-US" sz="2900" b="1" dirty="0"/>
              <a:t>by </a:t>
            </a:r>
            <a:r>
              <a:rPr lang="en-US" sz="2900" b="1" dirty="0" smtClean="0"/>
              <a:t>10/23/2020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0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67582</TotalTime>
  <Words>1824</Words>
  <Application>Microsoft Office PowerPoint</Application>
  <PresentationFormat>Widescreen</PresentationFormat>
  <Paragraphs>451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Eras Medium ITC</vt:lpstr>
      <vt:lpstr>Wingdings</vt:lpstr>
      <vt:lpstr>Office Theme</vt:lpstr>
      <vt:lpstr>PowerPoint Presentation</vt:lpstr>
      <vt:lpstr>Objectives</vt:lpstr>
      <vt:lpstr>Open enrollment</vt:lpstr>
      <vt:lpstr>Open Enrollment</vt:lpstr>
      <vt:lpstr>Open Enrollment – payroll portal</vt:lpstr>
      <vt:lpstr>optional oe items – NOT ON PORTAL</vt:lpstr>
      <vt:lpstr>Health Fair/Flu Shots 2021</vt:lpstr>
      <vt:lpstr>Details…</vt:lpstr>
      <vt:lpstr>Flu shots</vt:lpstr>
      <vt:lpstr>FLU SHOT CLINIC LOCATION</vt:lpstr>
      <vt:lpstr>For discounted wellness rate 2021</vt:lpstr>
      <vt:lpstr>Dental and vision</vt:lpstr>
      <vt:lpstr>Dental and vision</vt:lpstr>
      <vt:lpstr>Dental rates</vt:lpstr>
      <vt:lpstr>Medical and prescription</vt:lpstr>
      <vt:lpstr>What’s staying the same with medical</vt:lpstr>
      <vt:lpstr>What’s changing for 2021</vt:lpstr>
      <vt:lpstr>Medical Rates</vt:lpstr>
      <vt:lpstr>Plan Changes comparison</vt:lpstr>
      <vt:lpstr>PPO Rates &amp; Coverages for 2021</vt:lpstr>
      <vt:lpstr>Q-HDHP Rates and coverage for 2020</vt:lpstr>
      <vt:lpstr>Prescriptions – CVS health</vt:lpstr>
      <vt:lpstr>Telehealth 24/7 access to a physician without leaving home!</vt:lpstr>
      <vt:lpstr>HsA and flex savings</vt:lpstr>
      <vt:lpstr>Health Savings Account (HSA)</vt:lpstr>
      <vt:lpstr>PowerPoint Presentation</vt:lpstr>
      <vt:lpstr>Traditional FSA</vt:lpstr>
      <vt:lpstr>Limited Purpose FSA</vt:lpstr>
      <vt:lpstr>Dependent Care Accounts</vt:lpstr>
      <vt:lpstr>PowerPoint Presentation</vt:lpstr>
      <vt:lpstr>Dependent verification</vt:lpstr>
      <vt:lpstr>Additional Resources</vt:lpstr>
      <vt:lpstr>Questions?   Contact the HR Department at HumanResources@medic911.com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Archibald</dc:creator>
  <cp:lastModifiedBy>Jacklyn Manley</cp:lastModifiedBy>
  <cp:revision>517</cp:revision>
  <cp:lastPrinted>2014-10-15T17:52:40Z</cp:lastPrinted>
  <dcterms:created xsi:type="dcterms:W3CDTF">2014-10-10T18:15:53Z</dcterms:created>
  <dcterms:modified xsi:type="dcterms:W3CDTF">2020-09-28T19:06:13Z</dcterms:modified>
</cp:coreProperties>
</file>